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60" r:id="rId4"/>
    <p:sldId id="261" r:id="rId5"/>
    <p:sldId id="278" r:id="rId6"/>
    <p:sldId id="279" r:id="rId7"/>
    <p:sldId id="272" r:id="rId8"/>
    <p:sldId id="264" r:id="rId9"/>
    <p:sldId id="270" r:id="rId10"/>
    <p:sldId id="271" r:id="rId11"/>
    <p:sldId id="265" r:id="rId12"/>
    <p:sldId id="269" r:id="rId13"/>
    <p:sldId id="266" r:id="rId14"/>
    <p:sldId id="267" r:id="rId15"/>
    <p:sldId id="268" r:id="rId16"/>
    <p:sldId id="273" r:id="rId17"/>
    <p:sldId id="275" r:id="rId18"/>
    <p:sldId id="276" r:id="rId19"/>
    <p:sldId id="277" r:id="rId20"/>
  </p:sldIdLst>
  <p:sldSz cx="12192000" cy="6858000"/>
  <p:notesSz cx="10234613" cy="7099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9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1735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245" y="1"/>
            <a:ext cx="4434999" cy="35619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3104"/>
            <a:ext cx="4434999" cy="35619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245" y="6743104"/>
            <a:ext cx="4434999" cy="35619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3C4AE40-276B-40D5-B26A-23AEB55F2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73547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4999" cy="35619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245" y="1"/>
            <a:ext cx="4434999" cy="35619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87675" y="887413"/>
            <a:ext cx="4259263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462" y="3416538"/>
            <a:ext cx="8187690" cy="279535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3104"/>
            <a:ext cx="4434999" cy="35619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245" y="6743104"/>
            <a:ext cx="4434999" cy="35619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928714B-5FC0-40CB-9269-D88B50A88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53202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6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26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74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26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9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02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21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287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273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01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51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E6856-6074-428E-A3AE-B3678FCA4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24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Digital Logic Design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Assistant Lecturer </a:t>
            </a:r>
          </a:p>
          <a:p>
            <a:r>
              <a:rPr lang="en-GB" dirty="0" smtClean="0"/>
              <a:t>Saja Almofhafar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550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systems and Analog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62927"/>
          </a:xfrm>
        </p:spPr>
        <p:txBody>
          <a:bodyPr>
            <a:normAutofit/>
          </a:bodyPr>
          <a:lstStyle/>
          <a:p>
            <a:r>
              <a:rPr lang="en-GB" sz="3600" dirty="0" smtClean="0"/>
              <a:t>For </a:t>
            </a:r>
            <a:r>
              <a:rPr lang="en-GB" sz="3600" dirty="0" err="1" smtClean="0"/>
              <a:t>example,the</a:t>
            </a:r>
            <a:r>
              <a:rPr lang="en-GB" sz="3600" dirty="0" smtClean="0"/>
              <a:t> output voltage of a digital system might be constrained to take on </a:t>
            </a:r>
            <a:r>
              <a:rPr lang="en-GB" sz="3600" b="1" dirty="0" smtClean="0"/>
              <a:t>only two values such as 0 volts and 5 volts</a:t>
            </a:r>
            <a:r>
              <a:rPr lang="en-GB" sz="3600" dirty="0" smtClean="0"/>
              <a:t>, while the output voltage from an </a:t>
            </a:r>
            <a:r>
              <a:rPr lang="en-GB" sz="3600" dirty="0" err="1" smtClean="0"/>
              <a:t>analog</a:t>
            </a:r>
            <a:r>
              <a:rPr lang="en-GB" sz="3600" dirty="0" smtClean="0"/>
              <a:t> system might be allowed to assume </a:t>
            </a:r>
            <a:r>
              <a:rPr lang="en-GB" sz="3600" b="1" dirty="0" smtClean="0"/>
              <a:t>any value in the range 10 volts to 10 volts.</a:t>
            </a:r>
          </a:p>
          <a:p>
            <a:endParaRPr lang="en-GB" sz="3600" b="1" dirty="0" smtClean="0"/>
          </a:p>
          <a:p>
            <a:endParaRPr lang="en-GB" sz="3600" dirty="0"/>
          </a:p>
        </p:txBody>
      </p:sp>
      <p:pic>
        <p:nvPicPr>
          <p:cNvPr id="4" name="Picture 2" descr="Image result for analog and digital sign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618" y="4438900"/>
            <a:ext cx="4562475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171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design of digital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The design of digital systems may be divided into three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3200" dirty="0" smtClean="0"/>
              <a:t>system design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3200" dirty="0" smtClean="0"/>
              <a:t>Logic design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3200" dirty="0" smtClean="0"/>
              <a:t>Circuit design</a:t>
            </a:r>
          </a:p>
          <a:p>
            <a:pPr marL="971550" lvl="1" indent="-514350">
              <a:buFont typeface="+mj-lt"/>
              <a:buAutoNum type="arabicPeriod"/>
            </a:pPr>
            <a:endParaRPr lang="en-GB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980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design of digital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GB" sz="3600" dirty="0" smtClean="0"/>
              <a:t>system design, breaking the overall system into subsystems and specifying the characteristics of each subsystem.</a:t>
            </a:r>
          </a:p>
          <a:p>
            <a:pPr lvl="2"/>
            <a:r>
              <a:rPr lang="en-GB" sz="3200" dirty="0" smtClean="0"/>
              <a:t>For </a:t>
            </a:r>
            <a:r>
              <a:rPr lang="en-GB" sz="3200" dirty="0" err="1" smtClean="0"/>
              <a:t>example,the</a:t>
            </a:r>
            <a:r>
              <a:rPr lang="en-GB" sz="3200" dirty="0" smtClean="0"/>
              <a:t> system design of a digital computer could involve specifying the number and type of memory units, arithmetic units, and input-output devices</a:t>
            </a:r>
          </a:p>
          <a:p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156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design of digital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3600" dirty="0" smtClean="0"/>
              <a:t>2. logic design involves determining how to interconnect basic logic building blocks to perform a specific function. </a:t>
            </a:r>
            <a:endParaRPr lang="en-GB" sz="3600" dirty="0"/>
          </a:p>
          <a:p>
            <a:pPr lvl="2"/>
            <a:r>
              <a:rPr lang="en-GB" sz="3200" dirty="0" smtClean="0"/>
              <a:t>An example of logic design is determining the interconnection of logic gates and flip-flops required to perform binary addition</a:t>
            </a:r>
          </a:p>
          <a:p>
            <a:endParaRPr lang="en-GB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323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design of digital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n-GB" sz="3600" dirty="0" smtClean="0"/>
              <a:t>3. Circuit design involves specifying the interconnection of specific components such as </a:t>
            </a:r>
            <a:r>
              <a:rPr lang="en-GB" sz="3600" dirty="0" err="1" smtClean="0"/>
              <a:t>resistors,diodes,and</a:t>
            </a:r>
            <a:r>
              <a:rPr lang="en-GB" sz="3600" dirty="0"/>
              <a:t> </a:t>
            </a:r>
            <a:r>
              <a:rPr lang="en-GB" sz="3600" dirty="0" smtClean="0"/>
              <a:t>transistors to form a gate, flip-flop, or other logic building block.</a:t>
            </a:r>
          </a:p>
          <a:p>
            <a:pPr lvl="1" algn="just"/>
            <a:endParaRPr lang="en-GB" sz="3600" dirty="0" smtClean="0"/>
          </a:p>
          <a:p>
            <a:pPr lvl="1" algn="just"/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391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switching circuit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Switching circuit</a:t>
            </a:r>
            <a:r>
              <a:rPr lang="en-GB" sz="3600" dirty="0" smtClean="0"/>
              <a:t> has one or more inputs and one or more outputs which take on discrete values. There are two types of switching circuits—combinational and sequential.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3200" b="1" dirty="0" smtClean="0"/>
              <a:t>combinational circuit</a:t>
            </a:r>
            <a:r>
              <a:rPr lang="en-GB" sz="3200" dirty="0" smtClean="0"/>
              <a:t>, the output values depend only on the present value of the inputs and not on past values.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3200" b="1" dirty="0" smtClean="0"/>
              <a:t>sequential circuit</a:t>
            </a:r>
            <a:r>
              <a:rPr lang="en-GB" sz="3200" dirty="0" smtClean="0"/>
              <a:t>, the outputs depend on both the present and past input values. (has a memory to store the past output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37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Systems and Conversion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we write decimal (base 10) </a:t>
            </a:r>
            <a:r>
              <a:rPr lang="en-GB" dirty="0" err="1" smtClean="0"/>
              <a:t>numbers,we</a:t>
            </a:r>
            <a:r>
              <a:rPr lang="en-GB" dirty="0" smtClean="0"/>
              <a:t> use a positional  </a:t>
            </a:r>
            <a:r>
              <a:rPr lang="en-GB" dirty="0" err="1" smtClean="0"/>
              <a:t>notation;each</a:t>
            </a:r>
            <a:r>
              <a:rPr lang="en-GB" dirty="0" smtClean="0"/>
              <a:t> digit is multiplied by an appropriate power of 10 depending on its position in the number.</a:t>
            </a:r>
          </a:p>
          <a:p>
            <a:r>
              <a:rPr lang="en-GB" dirty="0" smtClean="0"/>
              <a:t>For example,  </a:t>
            </a:r>
            <a:endParaRPr lang="en-GB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/>
          <a:srcRect l="29979" t="32653" r="10206" b="61411"/>
          <a:stretch/>
        </p:blipFill>
        <p:spPr>
          <a:xfrm>
            <a:off x="2002421" y="3727048"/>
            <a:ext cx="9855842" cy="105329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85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Systems and Conversion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Similarly, for binary (base 2) </a:t>
            </a:r>
            <a:r>
              <a:rPr lang="en-GB" dirty="0" err="1" smtClean="0"/>
              <a:t>numbers,each</a:t>
            </a:r>
            <a:r>
              <a:rPr lang="en-GB" dirty="0" smtClean="0"/>
              <a:t> binary digit is multiplied by the appropriate power of 2.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684" t="47215" r="19608" b="43468"/>
          <a:stretch/>
        </p:blipFill>
        <p:spPr>
          <a:xfrm>
            <a:off x="196770" y="3740863"/>
            <a:ext cx="11607478" cy="159730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389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Systems and Conversion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1700" y="1747476"/>
            <a:ext cx="10515600" cy="24502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2400" y="4395787"/>
            <a:ext cx="9867900" cy="77152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822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3800" y="2464116"/>
            <a:ext cx="10515600" cy="157575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06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Syllabus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Unit one</a:t>
            </a:r>
          </a:p>
          <a:p>
            <a:pPr lvl="1"/>
            <a:r>
              <a:rPr lang="en-GB" dirty="0" smtClean="0"/>
              <a:t>Introduction Number Systems and Conversion</a:t>
            </a:r>
          </a:p>
          <a:p>
            <a:pPr lvl="1"/>
            <a:r>
              <a:rPr lang="en-GB" dirty="0" smtClean="0"/>
              <a:t> Digital Systems and Switching Circuits</a:t>
            </a:r>
          </a:p>
          <a:p>
            <a:pPr lvl="1"/>
            <a:r>
              <a:rPr lang="en-GB" dirty="0" smtClean="0"/>
              <a:t>Number systems</a:t>
            </a:r>
          </a:p>
          <a:p>
            <a:pPr lvl="1"/>
            <a:r>
              <a:rPr lang="en-GB" dirty="0" smtClean="0"/>
              <a:t>Binary arithmetic.</a:t>
            </a:r>
          </a:p>
          <a:p>
            <a:pPr lvl="1"/>
            <a:r>
              <a:rPr lang="en-GB" dirty="0" smtClean="0"/>
              <a:t>Representation of negative numbers</a:t>
            </a:r>
          </a:p>
          <a:p>
            <a:pPr lvl="1"/>
            <a:r>
              <a:rPr lang="en-GB" dirty="0" smtClean="0"/>
              <a:t>Representation of Negative Numbers</a:t>
            </a:r>
          </a:p>
          <a:p>
            <a:pPr lvl="1"/>
            <a:r>
              <a:rPr lang="en-GB" dirty="0" smtClean="0"/>
              <a:t>Addition of 2’s complements Numbers</a:t>
            </a:r>
          </a:p>
          <a:p>
            <a:pPr lvl="1"/>
            <a:r>
              <a:rPr lang="en-GB" dirty="0" smtClean="0"/>
              <a:t>Addition of 1’s complements Numbers</a:t>
            </a:r>
          </a:p>
          <a:p>
            <a:pPr lvl="1"/>
            <a:r>
              <a:rPr lang="en-GB" dirty="0" smtClean="0"/>
              <a:t>Binary code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Assistant Lecturer </a:t>
            </a:r>
            <a:endParaRPr lang="en-GB" dirty="0" smtClean="0"/>
          </a:p>
          <a:p>
            <a:r>
              <a:rPr lang="en-GB" dirty="0" smtClean="0"/>
              <a:t>Saja Almodhafar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93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567"/>
            <a:ext cx="10515600" cy="5430396"/>
          </a:xfrm>
        </p:spPr>
        <p:txBody>
          <a:bodyPr>
            <a:normAutofit/>
          </a:bodyPr>
          <a:lstStyle/>
          <a:p>
            <a:r>
              <a:rPr lang="en-GB" dirty="0" smtClean="0"/>
              <a:t>Unit2: Boolean </a:t>
            </a:r>
            <a:r>
              <a:rPr lang="en-GB" dirty="0" err="1" smtClean="0"/>
              <a:t>Algabra</a:t>
            </a:r>
            <a:endParaRPr lang="en-GB" dirty="0" smtClean="0"/>
          </a:p>
          <a:p>
            <a:pPr lvl="1"/>
            <a:r>
              <a:rPr lang="en-GB" dirty="0" smtClean="0"/>
              <a:t>Introduction</a:t>
            </a:r>
          </a:p>
          <a:p>
            <a:pPr lvl="1"/>
            <a:r>
              <a:rPr lang="en-GB" dirty="0" smtClean="0"/>
              <a:t>Basic Operations</a:t>
            </a:r>
          </a:p>
          <a:p>
            <a:pPr lvl="1"/>
            <a:r>
              <a:rPr lang="en-GB" dirty="0" smtClean="0"/>
              <a:t>Boolean Expressions and Truth Tables</a:t>
            </a:r>
          </a:p>
          <a:p>
            <a:pPr lvl="1"/>
            <a:r>
              <a:rPr lang="en-GB" dirty="0" smtClean="0"/>
              <a:t>Basic Theorems.</a:t>
            </a:r>
          </a:p>
          <a:p>
            <a:pPr lvl="1"/>
            <a:r>
              <a:rPr lang="en-GB" dirty="0" smtClean="0"/>
              <a:t>Commutative, Associative and Distributed Law</a:t>
            </a:r>
          </a:p>
          <a:p>
            <a:pPr lvl="1"/>
            <a:r>
              <a:rPr lang="en-GB" dirty="0" smtClean="0"/>
              <a:t>Simplification Theorems.</a:t>
            </a:r>
          </a:p>
          <a:p>
            <a:pPr lvl="1"/>
            <a:r>
              <a:rPr lang="en-GB" dirty="0" smtClean="0"/>
              <a:t>Multiplying and Factoring.</a:t>
            </a:r>
          </a:p>
          <a:p>
            <a:pPr lvl="1"/>
            <a:r>
              <a:rPr lang="en-GB" dirty="0" err="1" smtClean="0"/>
              <a:t>DeMorgan’s</a:t>
            </a:r>
            <a:r>
              <a:rPr lang="en-GB" dirty="0" smtClean="0"/>
              <a:t> Laws.</a:t>
            </a:r>
          </a:p>
          <a:p>
            <a:pPr lvl="1"/>
            <a:r>
              <a:rPr lang="en-GB" dirty="0" smtClean="0"/>
              <a:t>Multiplying and Factoring Expressions.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58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263" y="708668"/>
            <a:ext cx="10515600" cy="435133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Unit </a:t>
            </a:r>
            <a:r>
              <a:rPr lang="en-GB" sz="3200" dirty="0"/>
              <a:t>3: Boolean Algebra (Continued)</a:t>
            </a:r>
            <a:endParaRPr lang="en-GB" sz="3200" dirty="0" smtClean="0"/>
          </a:p>
          <a:p>
            <a:pPr lvl="1"/>
            <a:r>
              <a:rPr lang="en-GB" sz="2800" dirty="0" smtClean="0"/>
              <a:t>Multiplying </a:t>
            </a:r>
            <a:r>
              <a:rPr lang="en-GB" sz="2800" dirty="0"/>
              <a:t>Out and Factoring </a:t>
            </a:r>
            <a:r>
              <a:rPr lang="en-GB" sz="2800" dirty="0" smtClean="0"/>
              <a:t>Expressions. </a:t>
            </a:r>
          </a:p>
          <a:p>
            <a:pPr lvl="1"/>
            <a:r>
              <a:rPr lang="en-GB" sz="2800" dirty="0" smtClean="0"/>
              <a:t>Exclusive-OR </a:t>
            </a:r>
            <a:r>
              <a:rPr lang="en-GB" sz="2800" dirty="0"/>
              <a:t>and Equivalence </a:t>
            </a:r>
            <a:r>
              <a:rPr lang="en-GB" sz="2800" dirty="0" smtClean="0"/>
              <a:t>Operations.</a:t>
            </a:r>
          </a:p>
          <a:p>
            <a:pPr lvl="1"/>
            <a:r>
              <a:rPr lang="en-GB" sz="2800" dirty="0" smtClean="0"/>
              <a:t>The </a:t>
            </a:r>
            <a:r>
              <a:rPr lang="en-GB" sz="2800" dirty="0"/>
              <a:t>Consensus </a:t>
            </a:r>
            <a:r>
              <a:rPr lang="en-GB" sz="2800" dirty="0" smtClean="0"/>
              <a:t>Theorem.</a:t>
            </a:r>
          </a:p>
          <a:p>
            <a:pPr lvl="1"/>
            <a:r>
              <a:rPr lang="en-GB" sz="2800" dirty="0" smtClean="0"/>
              <a:t>Algebraic </a:t>
            </a:r>
            <a:r>
              <a:rPr lang="en-GB" sz="2800" dirty="0"/>
              <a:t>Simplification of Switching </a:t>
            </a:r>
            <a:r>
              <a:rPr lang="en-GB" sz="2800" dirty="0" smtClean="0"/>
              <a:t>Expressions. </a:t>
            </a:r>
          </a:p>
          <a:p>
            <a:pPr lvl="1"/>
            <a:r>
              <a:rPr lang="en-GB" sz="2800" dirty="0" smtClean="0"/>
              <a:t>Proving </a:t>
            </a:r>
            <a:r>
              <a:rPr lang="en-GB" sz="2800" dirty="0"/>
              <a:t>Validity of an </a:t>
            </a:r>
            <a:r>
              <a:rPr lang="en-GB" sz="2800" dirty="0" smtClean="0"/>
              <a:t>Equation.</a:t>
            </a:r>
          </a:p>
          <a:p>
            <a:pPr lvl="1"/>
            <a:endParaRPr lang="en-GB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07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567"/>
            <a:ext cx="10515600" cy="543039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Unit 4: Applications of Boolean Algebra Conversion </a:t>
            </a:r>
            <a:r>
              <a:rPr lang="en-GB" sz="3200" dirty="0"/>
              <a:t>of English Sentences to Boolean </a:t>
            </a:r>
            <a:r>
              <a:rPr lang="en-GB" sz="3200" dirty="0" smtClean="0"/>
              <a:t>Equations. </a:t>
            </a:r>
          </a:p>
          <a:p>
            <a:pPr marL="0" indent="0">
              <a:buNone/>
            </a:pPr>
            <a:endParaRPr lang="en-GB" sz="3200" dirty="0" smtClean="0"/>
          </a:p>
          <a:p>
            <a:pPr lvl="1"/>
            <a:r>
              <a:rPr lang="en-GB" sz="2800" dirty="0" smtClean="0"/>
              <a:t>Combinational </a:t>
            </a:r>
            <a:r>
              <a:rPr lang="en-GB" sz="2800" dirty="0"/>
              <a:t>Logic Design Using a Truth </a:t>
            </a:r>
            <a:r>
              <a:rPr lang="en-GB" sz="2800" dirty="0" smtClean="0"/>
              <a:t>Table. </a:t>
            </a:r>
          </a:p>
          <a:p>
            <a:pPr lvl="1"/>
            <a:r>
              <a:rPr lang="en-GB" sz="2800" dirty="0" err="1" smtClean="0"/>
              <a:t>Minterm</a:t>
            </a:r>
            <a:r>
              <a:rPr lang="en-GB" sz="2800" dirty="0" smtClean="0"/>
              <a:t> </a:t>
            </a:r>
            <a:r>
              <a:rPr lang="en-GB" sz="2800" dirty="0"/>
              <a:t>and </a:t>
            </a:r>
            <a:r>
              <a:rPr lang="en-GB" sz="2800" dirty="0" err="1"/>
              <a:t>Maxterm</a:t>
            </a:r>
            <a:r>
              <a:rPr lang="en-GB" sz="2800" dirty="0"/>
              <a:t> </a:t>
            </a:r>
            <a:r>
              <a:rPr lang="en-GB" sz="2800" dirty="0" smtClean="0"/>
              <a:t>Expansions.</a:t>
            </a:r>
          </a:p>
          <a:p>
            <a:pPr lvl="1"/>
            <a:r>
              <a:rPr lang="en-GB" sz="2800" dirty="0" smtClean="0"/>
              <a:t>General </a:t>
            </a:r>
            <a:r>
              <a:rPr lang="en-GB" sz="2800" dirty="0" err="1"/>
              <a:t>Minterm</a:t>
            </a:r>
            <a:r>
              <a:rPr lang="en-GB" sz="2800" dirty="0"/>
              <a:t> and </a:t>
            </a:r>
            <a:r>
              <a:rPr lang="en-GB" sz="2800" dirty="0" err="1"/>
              <a:t>Maxterm</a:t>
            </a:r>
            <a:r>
              <a:rPr lang="en-GB" sz="2800" dirty="0"/>
              <a:t> </a:t>
            </a:r>
            <a:r>
              <a:rPr lang="en-GB" sz="2800" dirty="0" smtClean="0"/>
              <a:t>Expansions.</a:t>
            </a:r>
          </a:p>
          <a:p>
            <a:pPr lvl="1"/>
            <a:r>
              <a:rPr lang="en-GB" sz="2800" dirty="0" smtClean="0"/>
              <a:t>Incompletely </a:t>
            </a:r>
            <a:r>
              <a:rPr lang="en-GB" sz="2800" dirty="0"/>
              <a:t>Specified </a:t>
            </a:r>
            <a:r>
              <a:rPr lang="en-GB" sz="2800" dirty="0" smtClean="0"/>
              <a:t>Functions.</a:t>
            </a:r>
          </a:p>
          <a:p>
            <a:pPr lvl="1"/>
            <a:r>
              <a:rPr lang="en-GB" sz="2800" dirty="0" smtClean="0"/>
              <a:t>Examples </a:t>
            </a:r>
            <a:r>
              <a:rPr lang="en-GB" sz="2800" dirty="0"/>
              <a:t>of Truth Table </a:t>
            </a:r>
            <a:r>
              <a:rPr lang="en-GB" sz="2800" dirty="0" smtClean="0"/>
              <a:t>Construction.</a:t>
            </a:r>
          </a:p>
          <a:p>
            <a:pPr lvl="1"/>
            <a:r>
              <a:rPr lang="en-GB" sz="2800" dirty="0" smtClean="0"/>
              <a:t>Design </a:t>
            </a:r>
            <a:r>
              <a:rPr lang="en-GB" sz="2800" dirty="0"/>
              <a:t>of Binary Adders and </a:t>
            </a:r>
            <a:r>
              <a:rPr lang="en-GB" sz="2800" dirty="0" err="1" smtClean="0"/>
              <a:t>Subtracters</a:t>
            </a:r>
            <a:r>
              <a:rPr lang="en-GB" sz="2800" dirty="0" smtClean="0"/>
              <a:t>.</a:t>
            </a:r>
            <a:endParaRPr lang="en-GB" sz="2800" dirty="0"/>
          </a:p>
          <a:p>
            <a:endParaRPr lang="en-GB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648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4911"/>
            <a:ext cx="10515600" cy="5222052"/>
          </a:xfrm>
        </p:spPr>
        <p:txBody>
          <a:bodyPr>
            <a:normAutofit/>
          </a:bodyPr>
          <a:lstStyle/>
          <a:p>
            <a:r>
              <a:rPr lang="en-GB" sz="3200" dirty="0"/>
              <a:t>Unit </a:t>
            </a:r>
            <a:r>
              <a:rPr lang="en-GB" sz="3200" dirty="0" smtClean="0"/>
              <a:t>5: </a:t>
            </a:r>
            <a:r>
              <a:rPr lang="en-GB" sz="3200" dirty="0" err="1" smtClean="0"/>
              <a:t>Karnaugh</a:t>
            </a:r>
            <a:r>
              <a:rPr lang="en-GB" sz="3200" dirty="0" smtClean="0"/>
              <a:t> Maps</a:t>
            </a:r>
          </a:p>
          <a:p>
            <a:pPr lvl="1"/>
            <a:r>
              <a:rPr lang="en-GB" sz="2800" dirty="0" smtClean="0"/>
              <a:t>Minimum </a:t>
            </a:r>
            <a:r>
              <a:rPr lang="en-GB" sz="2800" dirty="0"/>
              <a:t>Forms of Switching </a:t>
            </a:r>
            <a:r>
              <a:rPr lang="en-GB" sz="2800" dirty="0" smtClean="0"/>
              <a:t>Functions.</a:t>
            </a:r>
          </a:p>
          <a:p>
            <a:pPr lvl="1"/>
            <a:r>
              <a:rPr lang="en-GB" sz="2800" dirty="0" smtClean="0"/>
              <a:t>Two- </a:t>
            </a:r>
            <a:r>
              <a:rPr lang="en-GB" sz="2800" dirty="0"/>
              <a:t>and Three-Variable </a:t>
            </a:r>
            <a:r>
              <a:rPr lang="en-GB" sz="2800" dirty="0" err="1"/>
              <a:t>Karnaugh</a:t>
            </a:r>
            <a:r>
              <a:rPr lang="en-GB" sz="2800" dirty="0"/>
              <a:t> </a:t>
            </a:r>
            <a:r>
              <a:rPr lang="en-GB" sz="2800" dirty="0" smtClean="0"/>
              <a:t>Maps.</a:t>
            </a:r>
          </a:p>
          <a:p>
            <a:pPr lvl="1"/>
            <a:r>
              <a:rPr lang="en-GB" sz="2800" dirty="0" smtClean="0"/>
              <a:t>Four-Variable </a:t>
            </a:r>
            <a:r>
              <a:rPr lang="en-GB" sz="2800" dirty="0" err="1"/>
              <a:t>Karnaugh</a:t>
            </a:r>
            <a:r>
              <a:rPr lang="en-GB" sz="2800" dirty="0"/>
              <a:t> </a:t>
            </a:r>
            <a:r>
              <a:rPr lang="en-GB" sz="2800" dirty="0" smtClean="0"/>
              <a:t>Maps.</a:t>
            </a:r>
          </a:p>
          <a:p>
            <a:pPr lvl="1"/>
            <a:r>
              <a:rPr lang="en-GB" sz="2800" dirty="0" smtClean="0"/>
              <a:t>Determination </a:t>
            </a:r>
            <a:r>
              <a:rPr lang="en-GB" sz="2800" dirty="0"/>
              <a:t>of Minimum Expressions Using Essential Prime </a:t>
            </a:r>
            <a:r>
              <a:rPr lang="en-GB" sz="2800" dirty="0" err="1" smtClean="0"/>
              <a:t>Implicants</a:t>
            </a:r>
            <a:r>
              <a:rPr lang="en-GB" sz="2800" dirty="0" smtClean="0"/>
              <a:t>.</a:t>
            </a:r>
          </a:p>
          <a:p>
            <a:pPr lvl="1"/>
            <a:r>
              <a:rPr lang="en-GB" sz="2800" dirty="0" smtClean="0"/>
              <a:t>Five-Variable </a:t>
            </a:r>
            <a:r>
              <a:rPr lang="en-GB" sz="2800" dirty="0" err="1"/>
              <a:t>Karnaugh</a:t>
            </a:r>
            <a:r>
              <a:rPr lang="en-GB" sz="2800" dirty="0"/>
              <a:t> </a:t>
            </a:r>
            <a:r>
              <a:rPr lang="en-GB" sz="2800" dirty="0" smtClean="0"/>
              <a:t>Maps.</a:t>
            </a:r>
          </a:p>
          <a:p>
            <a:pPr lvl="1"/>
            <a:r>
              <a:rPr lang="en-GB" sz="2800" dirty="0" smtClean="0"/>
              <a:t>Other </a:t>
            </a:r>
            <a:r>
              <a:rPr lang="en-GB" sz="2800" dirty="0"/>
              <a:t>Uses of </a:t>
            </a:r>
            <a:r>
              <a:rPr lang="en-GB" sz="2800" dirty="0" err="1"/>
              <a:t>Karnaugh</a:t>
            </a:r>
            <a:r>
              <a:rPr lang="en-GB" sz="2800" dirty="0"/>
              <a:t> </a:t>
            </a:r>
            <a:r>
              <a:rPr lang="en-GB" sz="2800" dirty="0" smtClean="0"/>
              <a:t>Maps.</a:t>
            </a:r>
          </a:p>
          <a:p>
            <a:pPr lvl="1"/>
            <a:r>
              <a:rPr lang="en-GB" sz="2800" dirty="0" smtClean="0"/>
              <a:t>Other </a:t>
            </a:r>
            <a:r>
              <a:rPr lang="en-GB" sz="2800" dirty="0"/>
              <a:t>Forms of </a:t>
            </a:r>
            <a:r>
              <a:rPr lang="en-GB" sz="2800" dirty="0" err="1"/>
              <a:t>Karnaugh</a:t>
            </a:r>
            <a:r>
              <a:rPr lang="en-GB" sz="2800" dirty="0"/>
              <a:t> </a:t>
            </a:r>
            <a:r>
              <a:rPr lang="en-GB" sz="2800" dirty="0" smtClean="0"/>
              <a:t>Maps.</a:t>
            </a:r>
            <a:endParaRPr lang="en-GB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176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Today’s Lecture	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Digital systems and Analog system</a:t>
            </a:r>
          </a:p>
          <a:p>
            <a:r>
              <a:rPr lang="en-GB" dirty="0" smtClean="0"/>
              <a:t>The design of digital systems</a:t>
            </a:r>
          </a:p>
          <a:p>
            <a:r>
              <a:rPr lang="en-GB" dirty="0" smtClean="0"/>
              <a:t>A switching circuit</a:t>
            </a:r>
          </a:p>
          <a:p>
            <a:r>
              <a:rPr lang="en-GB" dirty="0" smtClean="0"/>
              <a:t>Number Systems and Conversion</a:t>
            </a:r>
          </a:p>
          <a:p>
            <a:r>
              <a:rPr lang="en-GB" dirty="0" smtClean="0"/>
              <a:t>Example</a:t>
            </a:r>
            <a:br>
              <a:rPr lang="en-GB" dirty="0" smtClean="0"/>
            </a:b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93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688"/>
          </a:xfrm>
        </p:spPr>
        <p:txBody>
          <a:bodyPr/>
          <a:lstStyle/>
          <a:p>
            <a:r>
              <a:rPr lang="en-GB" dirty="0" smtClean="0"/>
              <a:t>Digital systems and Analog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Digital systems are used extensively in computation and data processing, control </a:t>
            </a:r>
            <a:r>
              <a:rPr lang="en-GB" sz="3600" dirty="0" err="1" smtClean="0"/>
              <a:t>systems,communications,and</a:t>
            </a:r>
            <a:r>
              <a:rPr lang="en-GB" sz="3600" dirty="0" smtClean="0"/>
              <a:t> </a:t>
            </a:r>
            <a:r>
              <a:rPr lang="en-GB" sz="3600" dirty="0" err="1" smtClean="0"/>
              <a:t>measurement.Because</a:t>
            </a:r>
            <a:r>
              <a:rPr lang="en-GB" sz="3600" dirty="0" smtClean="0"/>
              <a:t> digital systems are capable of greater accuracy and reliability than </a:t>
            </a:r>
            <a:r>
              <a:rPr lang="en-GB" sz="3600" dirty="0" err="1" smtClean="0"/>
              <a:t>analog</a:t>
            </a:r>
            <a:r>
              <a:rPr lang="en-GB" sz="3600" dirty="0" smtClean="0"/>
              <a:t> systems, many tasks formerly done by </a:t>
            </a:r>
            <a:r>
              <a:rPr lang="en-GB" sz="3600" dirty="0" err="1" smtClean="0"/>
              <a:t>analog</a:t>
            </a:r>
            <a:r>
              <a:rPr lang="en-GB" sz="3600" dirty="0" smtClean="0"/>
              <a:t> systems are now being performed digitally.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00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systems and Analog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4000" dirty="0" smtClean="0"/>
              <a:t>In a digital system, the physical quantities or signals can assume only discrete values, while in </a:t>
            </a:r>
            <a:r>
              <a:rPr lang="en-GB" sz="4000" dirty="0" err="1" smtClean="0"/>
              <a:t>analog</a:t>
            </a:r>
            <a:r>
              <a:rPr lang="en-GB" sz="4000" dirty="0" smtClean="0"/>
              <a:t> systems the physical quantities or signals may vary continuously over a specified range.</a:t>
            </a:r>
          </a:p>
          <a:p>
            <a:pPr algn="just"/>
            <a:endParaRPr lang="en-GB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08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8538</TotalTime>
  <Words>732</Words>
  <Application>Microsoft Office PowerPoint</Application>
  <PresentationFormat>Widescreen</PresentationFormat>
  <Paragraphs>138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Digital Logic Design </vt:lpstr>
      <vt:lpstr>Syllabus </vt:lpstr>
      <vt:lpstr>PowerPoint Presentation</vt:lpstr>
      <vt:lpstr>PowerPoint Presentation</vt:lpstr>
      <vt:lpstr>PowerPoint Presentation</vt:lpstr>
      <vt:lpstr>PowerPoint Presentation</vt:lpstr>
      <vt:lpstr>Today’s Lecture  </vt:lpstr>
      <vt:lpstr>Digital systems and Analog system</vt:lpstr>
      <vt:lpstr>Digital systems and Analog system</vt:lpstr>
      <vt:lpstr>Digital systems and Analog system</vt:lpstr>
      <vt:lpstr>The design of digital systems</vt:lpstr>
      <vt:lpstr>The design of digital systems</vt:lpstr>
      <vt:lpstr>The design of digital systems</vt:lpstr>
      <vt:lpstr>The design of digital systems</vt:lpstr>
      <vt:lpstr>A switching circuit</vt:lpstr>
      <vt:lpstr>Number Systems and Conversion </vt:lpstr>
      <vt:lpstr>Number Systems and Conversion</vt:lpstr>
      <vt:lpstr>Number Systems and Conversion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Saja Almodhafar</dc:creator>
  <cp:lastModifiedBy>Saja Almodhafar</cp:lastModifiedBy>
  <cp:revision>26</cp:revision>
  <cp:lastPrinted>2018-11-15T08:32:23Z</cp:lastPrinted>
  <dcterms:created xsi:type="dcterms:W3CDTF">2018-11-10T21:43:42Z</dcterms:created>
  <dcterms:modified xsi:type="dcterms:W3CDTF">2018-11-17T20:43:58Z</dcterms:modified>
</cp:coreProperties>
</file>